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8" r:id="rId3"/>
    <p:sldId id="274" r:id="rId4"/>
    <p:sldId id="275" r:id="rId5"/>
    <p:sldId id="279" r:id="rId6"/>
    <p:sldId id="281" r:id="rId7"/>
    <p:sldId id="270" r:id="rId8"/>
    <p:sldId id="268" r:id="rId9"/>
    <p:sldId id="282" r:id="rId10"/>
    <p:sldId id="267" r:id="rId11"/>
    <p:sldId id="263" r:id="rId12"/>
    <p:sldId id="261" r:id="rId13"/>
    <p:sldId id="259" r:id="rId14"/>
    <p:sldId id="262" r:id="rId15"/>
    <p:sldId id="269" r:id="rId1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6C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D3F3-02E3-43E7-87DF-2918B7ECEBAE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DEA4-AF2D-45A8-9C6D-3044818DB3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D3F3-02E3-43E7-87DF-2918B7ECEBAE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DEA4-AF2D-45A8-9C6D-3044818D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D3F3-02E3-43E7-87DF-2918B7ECEBAE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DEA4-AF2D-45A8-9C6D-3044818D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D3F3-02E3-43E7-87DF-2918B7ECEBAE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DEA4-AF2D-45A8-9C6D-3044818D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D3F3-02E3-43E7-87DF-2918B7ECEBAE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DEA4-AF2D-45A8-9C6D-3044818DB3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D3F3-02E3-43E7-87DF-2918B7ECEBAE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DEA4-AF2D-45A8-9C6D-3044818D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D3F3-02E3-43E7-87DF-2918B7ECEBAE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DEA4-AF2D-45A8-9C6D-3044818DB3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D3F3-02E3-43E7-87DF-2918B7ECEBAE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DEA4-AF2D-45A8-9C6D-3044818D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D3F3-02E3-43E7-87DF-2918B7ECEBAE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DEA4-AF2D-45A8-9C6D-3044818D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D3F3-02E3-43E7-87DF-2918B7ECEBAE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DEA4-AF2D-45A8-9C6D-3044818DB3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D3F3-02E3-43E7-87DF-2918B7ECEBAE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DEA4-AF2D-45A8-9C6D-3044818D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92D3F3-02E3-43E7-87DF-2918B7ECEBAE}" type="datetimeFigureOut">
              <a:rPr lang="en-US" smtClean="0"/>
              <a:pPr/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E09DEA4-AF2D-45A8-9C6D-3044818DB3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MTA in the Age of Big Data: 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/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2000" i="1" dirty="0" smtClean="0">
                <a:solidFill>
                  <a:srgbClr val="0070C0"/>
                </a:solidFill>
              </a:rPr>
              <a:t>Transforming the Wealth of MTA Data into Accessible, Meaningful, Visual, Interactive Information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391400" cy="25146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3500" dirty="0" smtClean="0"/>
              <a:t>A Presentation to </a:t>
            </a:r>
          </a:p>
          <a:p>
            <a:pPr algn="ctr"/>
            <a:r>
              <a:rPr lang="en-US" sz="3500" dirty="0" smtClean="0">
                <a:solidFill>
                  <a:srgbClr val="0070C0"/>
                </a:solidFill>
              </a:rPr>
              <a:t>The New York Metropolitan Transportation Council</a:t>
            </a:r>
          </a:p>
          <a:p>
            <a:pPr algn="ctr"/>
            <a:r>
              <a:rPr lang="en-US" sz="3400" dirty="0" smtClean="0"/>
              <a:t>April 24, 2013</a:t>
            </a:r>
          </a:p>
          <a:p>
            <a:pPr algn="ctr"/>
            <a:endParaRPr lang="en-US" sz="3500" dirty="0" smtClean="0"/>
          </a:p>
          <a:p>
            <a:pPr algn="ctr"/>
            <a:r>
              <a:rPr lang="en-US" sz="3500" dirty="0" smtClean="0"/>
              <a:t>by</a:t>
            </a:r>
          </a:p>
          <a:p>
            <a:endParaRPr lang="en-US" dirty="0" smtClean="0"/>
          </a:p>
          <a:p>
            <a:pPr algn="ctr"/>
            <a:endParaRPr lang="en-US" sz="2600" dirty="0" smtClean="0"/>
          </a:p>
          <a:p>
            <a:pPr algn="ctr"/>
            <a:r>
              <a:rPr lang="en-US" sz="2600" dirty="0" smtClean="0"/>
              <a:t>Ellyn Shannon, Senior Transportation Planner, PCAC</a:t>
            </a:r>
          </a:p>
          <a:p>
            <a:pPr algn="ctr"/>
            <a:r>
              <a:rPr lang="en-US" sz="2600" dirty="0" smtClean="0"/>
              <a:t>Angela Bellisio, Research Assistant, PCAC</a:t>
            </a:r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15533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Create a Data Visualization Demonstration Project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u="sng" dirty="0" smtClean="0"/>
              <a:t>Questions for the Demonstration Project: 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Can 1,000 pages monthly be more efficient and effective?</a:t>
            </a:r>
          </a:p>
          <a:p>
            <a:pPr marL="0" indent="0" algn="ctr">
              <a:buNone/>
            </a:pPr>
            <a:endParaRPr lang="en-US" dirty="0" smtClean="0"/>
          </a:p>
          <a:p>
            <a:pPr algn="ctr"/>
            <a:r>
              <a:rPr lang="en-US" dirty="0" smtClean="0"/>
              <a:t>What would it look like to show MTA trend lines over time?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01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5 Years of Transit Performance Data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200" dirty="0" smtClean="0">
                <a:solidFill>
                  <a:srgbClr val="0070C0"/>
                </a:solidFill>
              </a:rPr>
              <a:t>January 2008 – February 2013 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87"/>
          <a:stretch/>
        </p:blipFill>
        <p:spPr>
          <a:xfrm>
            <a:off x="2691248" y="1828800"/>
            <a:ext cx="3761503" cy="4648200"/>
          </a:xfrm>
        </p:spPr>
      </p:pic>
    </p:spTree>
    <p:extLst>
      <p:ext uri="{BB962C8B-B14F-4D97-AF65-F5344CB8AC3E}">
        <p14:creationId xmlns="" xmlns:p14="http://schemas.microsoft.com/office/powerpoint/2010/main" val="40240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7630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Transform the Numbers on the Page into 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u="sng" dirty="0" smtClean="0">
                <a:solidFill>
                  <a:srgbClr val="0070C0"/>
                </a:solidFill>
              </a:rPr>
              <a:t>Accessible</a:t>
            </a:r>
            <a:r>
              <a:rPr lang="en-US" sz="3200" dirty="0" smtClean="0">
                <a:solidFill>
                  <a:srgbClr val="0070C0"/>
                </a:solidFill>
              </a:rPr>
              <a:t> Information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8" y="1828800"/>
            <a:ext cx="6959962" cy="470485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5344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>
                <a:solidFill>
                  <a:srgbClr val="0070C0"/>
                </a:solidFill>
              </a:rPr>
              <a:t>Intuitive</a:t>
            </a:r>
            <a:r>
              <a:rPr lang="en-US" sz="3600" dirty="0" smtClean="0">
                <a:solidFill>
                  <a:srgbClr val="0070C0"/>
                </a:solidFill>
              </a:rPr>
              <a:t> Information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600200"/>
            <a:ext cx="6197600" cy="464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04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Helping Stakeholders to Understand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rends </a:t>
            </a:r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US" dirty="0" smtClean="0">
                <a:solidFill>
                  <a:srgbClr val="0070C0"/>
                </a:solidFill>
              </a:rPr>
              <a:t>ore 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 smtClean="0">
                <a:solidFill>
                  <a:srgbClr val="0070C0"/>
                </a:solidFill>
              </a:rPr>
              <a:t>fficiently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u="sng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Internal Stakeholders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Management </a:t>
            </a:r>
          </a:p>
          <a:p>
            <a:r>
              <a:rPr lang="en-US" dirty="0" smtClean="0"/>
              <a:t>Staff</a:t>
            </a:r>
          </a:p>
          <a:p>
            <a:r>
              <a:rPr lang="en-US" dirty="0" smtClean="0"/>
              <a:t>Contractors </a:t>
            </a:r>
          </a:p>
          <a:p>
            <a:r>
              <a:rPr lang="en-US" dirty="0" smtClean="0"/>
              <a:t>Vendors</a:t>
            </a:r>
          </a:p>
          <a:p>
            <a:r>
              <a:rPr lang="en-US" dirty="0" smtClean="0"/>
              <a:t>MTA Board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External Stakeholders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Elected Officials</a:t>
            </a:r>
          </a:p>
          <a:p>
            <a:r>
              <a:rPr lang="en-US" dirty="0" smtClean="0"/>
              <a:t>Transit Advocates</a:t>
            </a:r>
          </a:p>
          <a:p>
            <a:r>
              <a:rPr lang="en-US" dirty="0" smtClean="0"/>
              <a:t>Riders</a:t>
            </a:r>
          </a:p>
          <a:p>
            <a:r>
              <a:rPr lang="en-US" dirty="0"/>
              <a:t>T</a:t>
            </a:r>
            <a:r>
              <a:rPr lang="en-US" dirty="0" smtClean="0"/>
              <a:t>he Press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4277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86C2"/>
                </a:solidFill>
              </a:rPr>
              <a:t>Recommendations</a:t>
            </a:r>
            <a:endParaRPr lang="en-US" dirty="0">
              <a:solidFill>
                <a:srgbClr val="2E86C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a strategic vision for data analytics and visualization.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Invest in new technologies.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Invest in staff training and conference attendance to ensure appropriate competencies, capacity, and culture change.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Create three data visualization pilot projects to move data visualization forward at the MTA.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05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86C2"/>
                </a:solidFill>
              </a:rPr>
              <a:t>Issue:</a:t>
            </a:r>
            <a:endParaRPr lang="en-US" dirty="0">
              <a:solidFill>
                <a:srgbClr val="2E86C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to help Riders, Decision Makers, MTA Staff Understand: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3200" dirty="0" smtClean="0"/>
              <a:t>Where the MTA is doing well?</a:t>
            </a:r>
          </a:p>
          <a:p>
            <a:pPr lvl="1"/>
            <a:r>
              <a:rPr lang="en-US" sz="3200" dirty="0" smtClean="0"/>
              <a:t>Where it needs to improve?</a:t>
            </a:r>
          </a:p>
          <a:p>
            <a:pPr lvl="1"/>
            <a:r>
              <a:rPr lang="en-US" sz="3200" dirty="0" smtClean="0"/>
              <a:t>Where it needs to invest?</a:t>
            </a:r>
          </a:p>
          <a:p>
            <a:pPr lvl="1"/>
            <a:r>
              <a:rPr lang="en-US" sz="3200" dirty="0" smtClean="0"/>
              <a:t>Where is it efficient?</a:t>
            </a:r>
          </a:p>
          <a:p>
            <a:pPr lvl="1"/>
            <a:r>
              <a:rPr lang="en-US" sz="3200" dirty="0" smtClean="0"/>
              <a:t>Where is it inefficient?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4862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86C2"/>
                </a:solidFill>
              </a:rPr>
              <a:t>1,000 Pages every month</a:t>
            </a:r>
            <a:endParaRPr lang="en-US" dirty="0">
              <a:solidFill>
                <a:srgbClr val="2E86C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72" y="1712774"/>
            <a:ext cx="3767655" cy="465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18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28535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dirty="0" smtClean="0">
                <a:solidFill>
                  <a:srgbClr val="2E86C2"/>
                </a:solidFill>
                <a:latin typeface="+mj-lt"/>
                <a:cs typeface="Browallia New" pitchFamily="34" charset="-34"/>
              </a:rPr>
              <a:t>Remarkable information trapped in static black and white charts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03489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9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86C2"/>
                </a:solidFill>
              </a:rPr>
              <a:t>Problem: </a:t>
            </a:r>
            <a:endParaRPr lang="en-US" dirty="0">
              <a:solidFill>
                <a:srgbClr val="2E86C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u="sng" dirty="0" smtClean="0"/>
              <a:t>Monthly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u="sng" dirty="0" smtClean="0"/>
              <a:t>year-to-date </a:t>
            </a:r>
            <a:r>
              <a:rPr lang="en-US" sz="3200" dirty="0"/>
              <a:t>performance </a:t>
            </a:r>
            <a:r>
              <a:rPr lang="en-US" sz="3200" dirty="0" smtClean="0"/>
              <a:t>data</a:t>
            </a:r>
            <a:r>
              <a:rPr lang="en-US" sz="3200" dirty="0"/>
              <a:t> </a:t>
            </a:r>
            <a:r>
              <a:rPr lang="en-US" sz="3200" dirty="0" smtClean="0"/>
              <a:t>released each month.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No performance in the perspective of time: </a:t>
            </a:r>
          </a:p>
          <a:p>
            <a:pPr marL="0" indent="0">
              <a:buNone/>
            </a:pPr>
            <a:r>
              <a:rPr lang="en-US" sz="3200" dirty="0"/>
              <a:t>		3 years, 5 years, 10 years</a:t>
            </a:r>
            <a:r>
              <a:rPr lang="en-US" sz="3200" dirty="0" smtClean="0"/>
              <a:t>…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No ability to see long term trend lines.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20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86C2"/>
                </a:solidFill>
              </a:rPr>
              <a:t>Solution:  Data Visualization!</a:t>
            </a:r>
            <a:endParaRPr lang="en-US" dirty="0">
              <a:solidFill>
                <a:srgbClr val="2E86C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/>
              <a:t>A Means to explain and interact with data in a more intuitive way. 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1456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86C2"/>
                </a:solidFill>
              </a:rPr>
              <a:t>Interviews and Meetings Begin</a:t>
            </a:r>
            <a:endParaRPr lang="en-US" dirty="0">
              <a:solidFill>
                <a:srgbClr val="2E86C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Two terms that paralyzed discussions early on: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“Data Requests”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</a:p>
          <a:p>
            <a:pPr marL="0" indent="0" algn="ctr">
              <a:buNone/>
            </a:pPr>
            <a:r>
              <a:rPr lang="en-US" sz="2800" dirty="0" smtClean="0"/>
              <a:t>“Data Visualization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94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86C2"/>
                </a:solidFill>
              </a:rPr>
              <a:t>MTA Data Request Challenges</a:t>
            </a:r>
            <a:endParaRPr lang="en-US" dirty="0">
              <a:solidFill>
                <a:srgbClr val="2E86C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Hundreds of Data Bases</a:t>
            </a:r>
          </a:p>
          <a:p>
            <a:endParaRPr lang="en-US" dirty="0" smtClean="0"/>
          </a:p>
          <a:p>
            <a:r>
              <a:rPr lang="en-US" dirty="0" smtClean="0"/>
              <a:t>Legacy systems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Lack of systems integration and data standardization across agencies.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nstructured data is difficult to manage and present in a format that can be easily accessed and visualized.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Cultural practices are deeply embedded at the MTA and may take time to change.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9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E86C2"/>
                </a:solidFill>
              </a:rPr>
              <a:t>Data Visualization Challenges</a:t>
            </a:r>
            <a:endParaRPr lang="en-US" dirty="0">
              <a:solidFill>
                <a:srgbClr val="2E86C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Understanding what the term </a:t>
            </a:r>
          </a:p>
          <a:p>
            <a:pPr marL="0" indent="0">
              <a:buNone/>
            </a:pPr>
            <a:r>
              <a:rPr lang="en-US" sz="2800" dirty="0" smtClean="0"/>
              <a:t>		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“</a:t>
            </a:r>
            <a:r>
              <a:rPr lang="en-US" sz="2800" i="1" dirty="0" smtClean="0">
                <a:solidFill>
                  <a:srgbClr val="FF0000"/>
                </a:solidFill>
              </a:rPr>
              <a:t>Data Visualization</a:t>
            </a:r>
            <a:r>
              <a:rPr lang="en-US" sz="2800" dirty="0" smtClean="0"/>
              <a:t>”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				means.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0931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1039</TotalTime>
  <Words>335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MTA in the Age of Big Data:   Transforming the Wealth of MTA Data into Accessible, Meaningful, Visual, Interactive Information</vt:lpstr>
      <vt:lpstr>Issue:</vt:lpstr>
      <vt:lpstr>1,000 Pages every month</vt:lpstr>
      <vt:lpstr>Remarkable information trapped in static black and white charts</vt:lpstr>
      <vt:lpstr>Problem: </vt:lpstr>
      <vt:lpstr>Solution:  Data Visualization!</vt:lpstr>
      <vt:lpstr>Interviews and Meetings Begin</vt:lpstr>
      <vt:lpstr>MTA Data Request Challenges</vt:lpstr>
      <vt:lpstr>Data Visualization Challenges</vt:lpstr>
      <vt:lpstr>Create a Data Visualization Demonstration Project </vt:lpstr>
      <vt:lpstr>5 Years of Transit Performance Data January 2008 – February 2013 </vt:lpstr>
      <vt:lpstr>Transform the Numbers on the Page into  Accessible Information</vt:lpstr>
      <vt:lpstr>Intuitive Information</vt:lpstr>
      <vt:lpstr>Helping Stakeholders to Understand Trends More Efficiently  </vt:lpstr>
      <vt:lpstr>Recommendations</vt:lpstr>
    </vt:vector>
  </TitlesOfParts>
  <Company>MTA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MTA in the Age of Big Data</dc:title>
  <dc:creator>Angela Bellisio</dc:creator>
  <cp:lastModifiedBy>dhospod</cp:lastModifiedBy>
  <cp:revision>59</cp:revision>
  <cp:lastPrinted>2013-04-23T21:14:58Z</cp:lastPrinted>
  <dcterms:created xsi:type="dcterms:W3CDTF">2013-03-06T19:21:34Z</dcterms:created>
  <dcterms:modified xsi:type="dcterms:W3CDTF">2013-05-08T17:16:25Z</dcterms:modified>
</cp:coreProperties>
</file>